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8" r:id="rId3"/>
    <p:sldId id="265" r:id="rId4"/>
    <p:sldId id="264" r:id="rId5"/>
    <p:sldId id="266" r:id="rId6"/>
    <p:sldId id="26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3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5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0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4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4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9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2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8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9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94417-2DA2-4D3A-B6B8-EE6BA3BCDF16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006A3-CBC4-4AFC-ADEE-6AE3ABAF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sv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E981B-CAF9-4141-B8B3-F8D4F68A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F497-6510-4C82-A27A-D81E435F6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720975"/>
          </a:xfrm>
        </p:spPr>
        <p:txBody>
          <a:bodyPr>
            <a:normAutofit/>
          </a:bodyPr>
          <a:lstStyle/>
          <a:p>
            <a:r>
              <a:rPr lang="en-US" dirty="0"/>
              <a:t>Test text line1</a:t>
            </a:r>
          </a:p>
          <a:p>
            <a:r>
              <a:rPr lang="en-US" dirty="0"/>
              <a:t>Test text line2</a:t>
            </a:r>
          </a:p>
          <a:p>
            <a:r>
              <a:rPr lang="en-US" dirty="0"/>
              <a:t>Test text line3</a:t>
            </a:r>
          </a:p>
          <a:p>
            <a:r>
              <a:rPr lang="en-US" dirty="0"/>
              <a:t>……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A65696-796C-C748-8E61-A0466AAC4A1D}"/>
              </a:ext>
            </a:extLst>
          </p:cNvPr>
          <p:cNvGrpSpPr/>
          <p:nvPr/>
        </p:nvGrpSpPr>
        <p:grpSpPr>
          <a:xfrm>
            <a:off x="0" y="4995978"/>
            <a:ext cx="9144000" cy="1892300"/>
            <a:chOff x="0" y="4995978"/>
            <a:chExt cx="9144000" cy="1892300"/>
          </a:xfrm>
        </p:grpSpPr>
        <p:pic>
          <p:nvPicPr>
            <p:cNvPr id="4" name="Picture 3" descr="A satellite in space&#10;&#10;Description automatically generated">
              <a:extLst>
                <a:ext uri="{FF2B5EF4-FFF2-40B4-BE49-F238E27FC236}">
                  <a16:creationId xmlns:a16="http://schemas.microsoft.com/office/drawing/2014/main" id="{71338047-1948-45D9-BD1A-C60B4E926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5" t="18841" b="49197"/>
            <a:stretch/>
          </p:blipFill>
          <p:spPr>
            <a:xfrm>
              <a:off x="0" y="4995978"/>
              <a:ext cx="9144000" cy="1892300"/>
            </a:xfrm>
            <a:prstGeom prst="rect">
              <a:avLst/>
            </a:prstGeom>
          </p:spPr>
        </p:pic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32BB5C1F-FAF8-4D23-8CEB-272653982FE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207000"/>
              <a:ext cx="9144000" cy="76835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ln w="0"/>
                  <a:solidFill>
                    <a:schemeClr val="bg1"/>
                  </a:solidFill>
                  <a:latin typeface="Verdana Pro Cond" panose="020B0606030504040204" pitchFamily="34" charset="0"/>
                </a:rPr>
                <a:t>For more details about our detector, analysis, and physics results</a:t>
              </a:r>
            </a:p>
            <a:p>
              <a:pPr marL="0" indent="0" algn="ctr">
                <a:buNone/>
              </a:pPr>
              <a:r>
                <a:rPr lang="en-US" sz="2000" dirty="0">
                  <a:ln w="0"/>
                  <a:solidFill>
                    <a:schemeClr val="bg1"/>
                  </a:solidFill>
                  <a:latin typeface="Verdana Pro Cond" panose="020B0606030504040204" pitchFamily="34" charset="0"/>
                </a:rPr>
                <a:t>please visit:</a:t>
              </a:r>
              <a:endParaRPr lang="en-US" sz="2000" dirty="0">
                <a:solidFill>
                  <a:schemeClr val="bg1"/>
                </a:solidFill>
                <a:latin typeface="Verdana Pro Cond" panose="020B060603050404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D6B6B6-CD58-40E4-BF03-17B7E29B3CC7}"/>
                </a:ext>
              </a:extLst>
            </p:cNvPr>
            <p:cNvGrpSpPr/>
            <p:nvPr/>
          </p:nvGrpSpPr>
          <p:grpSpPr>
            <a:xfrm>
              <a:off x="2246312" y="6245225"/>
              <a:ext cx="4562475" cy="476250"/>
              <a:chOff x="2290762" y="3660775"/>
              <a:chExt cx="4562475" cy="47625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7F61C1A-FA76-4DFD-B397-CE0BCFDBBBB0}"/>
                  </a:ext>
                </a:extLst>
              </p:cNvPr>
              <p:cNvSpPr/>
              <p:nvPr/>
            </p:nvSpPr>
            <p:spPr>
              <a:xfrm>
                <a:off x="2290762" y="3660775"/>
                <a:ext cx="4562475" cy="476250"/>
              </a:xfrm>
              <a:prstGeom prst="roundRect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400" dirty="0"/>
                  <a:t>    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https://</a:t>
                </a:r>
                <a:r>
                  <a:rPr lang="en-US" sz="2400" dirty="0"/>
                  <a:t>AMS02.space</a:t>
                </a:r>
              </a:p>
            </p:txBody>
          </p:sp>
          <p:pic>
            <p:nvPicPr>
              <p:cNvPr id="8" name="Graphic 7" descr="World">
                <a:extLst>
                  <a:ext uri="{FF2B5EF4-FFF2-40B4-BE49-F238E27FC236}">
                    <a16:creationId xmlns:a16="http://schemas.microsoft.com/office/drawing/2014/main" id="{A546687D-5A31-407E-A605-544EECD78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48206" y="3717925"/>
                <a:ext cx="361950" cy="3619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8857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929E0C-5BAF-41F9-8AE1-F6D68F921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353"/>
          <a:stretch/>
        </p:blipFill>
        <p:spPr>
          <a:xfrm>
            <a:off x="4768850" y="4476750"/>
            <a:ext cx="4375150" cy="238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0237E-F17B-4052-9B5F-FE28E4EF0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45"/>
          <a:stretch/>
        </p:blipFill>
        <p:spPr>
          <a:xfrm>
            <a:off x="4768850" y="1"/>
            <a:ext cx="4375150" cy="2178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00607-9143-4B5E-A113-E2E28A7884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69"/>
          <a:stretch/>
        </p:blipFill>
        <p:spPr>
          <a:xfrm>
            <a:off x="4768850" y="2178050"/>
            <a:ext cx="4400550" cy="22987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C4B6F7-4C28-FD48-B80D-A07A4B9540BD}"/>
              </a:ext>
            </a:extLst>
          </p:cNvPr>
          <p:cNvGrpSpPr/>
          <p:nvPr/>
        </p:nvGrpSpPr>
        <p:grpSpPr>
          <a:xfrm>
            <a:off x="379413" y="1488172"/>
            <a:ext cx="4071938" cy="4130933"/>
            <a:chOff x="379413" y="1488172"/>
            <a:chExt cx="4071938" cy="41309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906F41-60BC-43D9-A8B3-11B42D6F18D3}"/>
                </a:ext>
              </a:extLst>
            </p:cNvPr>
            <p:cNvSpPr/>
            <p:nvPr/>
          </p:nvSpPr>
          <p:spPr>
            <a:xfrm>
              <a:off x="379413" y="1488172"/>
              <a:ext cx="39957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n w="0"/>
                  <a:solidFill>
                    <a:schemeClr val="bg1"/>
                  </a:solidFill>
                  <a:latin typeface="Verdana Pro Cond" panose="020B0606030504040204" pitchFamily="34" charset="0"/>
                </a:rPr>
                <a:t>P</a:t>
              </a:r>
              <a:r>
                <a:rPr lang="en-US" sz="2800" dirty="0">
                  <a:ln w="0"/>
                  <a:solidFill>
                    <a:schemeClr val="bg1"/>
                  </a:solidFill>
                  <a:latin typeface="Verdana Pro Cond" panose="020B0606030504040204" pitchFamily="34" charset="0"/>
                </a:rPr>
                <a:t>lease visit:</a:t>
              </a:r>
              <a:endParaRPr lang="en-US" sz="2800" dirty="0">
                <a:solidFill>
                  <a:schemeClr val="bg1"/>
                </a:solidFill>
                <a:latin typeface="Verdana Pro Cond" panose="020B060603050404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C4943F7-44DB-484B-ABBA-C8EFF50B4620}"/>
                </a:ext>
              </a:extLst>
            </p:cNvPr>
            <p:cNvSpPr/>
            <p:nvPr/>
          </p:nvSpPr>
          <p:spPr>
            <a:xfrm>
              <a:off x="379413" y="2301577"/>
              <a:ext cx="4071938" cy="476250"/>
            </a:xfrm>
            <a:prstGeom prst="roundRect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/>
                <a:t>    </a:t>
              </a:r>
              <a:r>
                <a:rPr lang="en-US" sz="2800" dirty="0">
                  <a:solidFill>
                    <a:schemeClr val="bg2">
                      <a:lumMod val="75000"/>
                    </a:schemeClr>
                  </a:solidFill>
                </a:rPr>
                <a:t>https://</a:t>
              </a:r>
              <a:r>
                <a:rPr lang="en-US" sz="2800" dirty="0"/>
                <a:t>AMS02.space</a:t>
              </a:r>
            </a:p>
          </p:txBody>
        </p:sp>
        <p:pic>
          <p:nvPicPr>
            <p:cNvPr id="16" name="Graphic 15" descr="World">
              <a:extLst>
                <a:ext uri="{FF2B5EF4-FFF2-40B4-BE49-F238E27FC236}">
                  <a16:creationId xmlns:a16="http://schemas.microsoft.com/office/drawing/2014/main" id="{E349EBBE-FEF9-405D-8BE5-2C7E5FD2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856" y="2358727"/>
              <a:ext cx="361950" cy="3619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07BA66-7C7E-48CE-9028-522FD2316EF5}"/>
                </a:ext>
              </a:extLst>
            </p:cNvPr>
            <p:cNvSpPr/>
            <p:nvPr/>
          </p:nvSpPr>
          <p:spPr>
            <a:xfrm>
              <a:off x="379413" y="3064560"/>
              <a:ext cx="407193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dirty="0">
                  <a:ln w="0"/>
                  <a:solidFill>
                    <a:schemeClr val="bg1"/>
                  </a:solidFill>
                  <a:latin typeface="Verdana Pro Cond" panose="020B0606030504040204" pitchFamily="34" charset="0"/>
                </a:rPr>
                <a:t>for details about our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dirty="0">
                  <a:ln w="0"/>
                  <a:solidFill>
                    <a:schemeClr val="bg1"/>
                  </a:solidFill>
                  <a:latin typeface="Verdana Pro Cond" panose="020B0606030504040204" pitchFamily="34" charset="0"/>
                </a:rPr>
                <a:t>detector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dirty="0">
                  <a:ln w="0"/>
                  <a:solidFill>
                    <a:schemeClr val="bg1"/>
                  </a:solidFill>
                  <a:latin typeface="Verdana Pro Cond" panose="020B0606030504040204" pitchFamily="34" charset="0"/>
                </a:rPr>
                <a:t>analysis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dirty="0">
                  <a:ln w="0"/>
                  <a:solidFill>
                    <a:schemeClr val="bg1"/>
                  </a:solidFill>
                  <a:latin typeface="Verdana Pro Cond" panose="020B0606030504040204" pitchFamily="34" charset="0"/>
                </a:rPr>
                <a:t>physics results</a:t>
              </a:r>
            </a:p>
            <a:p>
              <a:pPr>
                <a:spcBef>
                  <a:spcPts val="1200"/>
                </a:spcBef>
              </a:pPr>
              <a:r>
                <a:rPr lang="en-US" sz="2800" dirty="0">
                  <a:ln w="0"/>
                  <a:solidFill>
                    <a:schemeClr val="bg1"/>
                  </a:solidFill>
                  <a:latin typeface="Verdana Pro Cond" panose="020B0606030504040204" pitchFamily="34" charset="0"/>
                </a:rPr>
                <a:t>and more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96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fence, transport, satellite&#10;&#10;Description automatically generated">
            <a:extLst>
              <a:ext uri="{FF2B5EF4-FFF2-40B4-BE49-F238E27FC236}">
                <a16:creationId xmlns:a16="http://schemas.microsoft.com/office/drawing/2014/main" id="{EEC30688-4712-429D-B5CA-441A537BC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r="1998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10" name="Picture 9" descr="A picture containing building, fence, transport, satellite&#10;&#10;Description automatically generated">
            <a:extLst>
              <a:ext uri="{FF2B5EF4-FFF2-40B4-BE49-F238E27FC236}">
                <a16:creationId xmlns:a16="http://schemas.microsoft.com/office/drawing/2014/main" id="{A2D834A7-1503-4A40-8E1D-2DFD99863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98" b="44546"/>
          <a:stretch/>
        </p:blipFill>
        <p:spPr>
          <a:xfrm>
            <a:off x="20" y="-30269"/>
            <a:ext cx="9143980" cy="38029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06472A-BA5A-CB42-96A1-43A6A808E08D}"/>
              </a:ext>
            </a:extLst>
          </p:cNvPr>
          <p:cNvGrpSpPr/>
          <p:nvPr/>
        </p:nvGrpSpPr>
        <p:grpSpPr>
          <a:xfrm>
            <a:off x="628650" y="4117670"/>
            <a:ext cx="7886700" cy="2349742"/>
            <a:chOff x="628650" y="4117670"/>
            <a:chExt cx="7886700" cy="2349742"/>
          </a:xfrm>
        </p:grpSpPr>
        <p:sp>
          <p:nvSpPr>
            <p:cNvPr id="6" name="Content Placeholder 8">
              <a:extLst>
                <a:ext uri="{FF2B5EF4-FFF2-40B4-BE49-F238E27FC236}">
                  <a16:creationId xmlns:a16="http://schemas.microsoft.com/office/drawing/2014/main" id="{0E64BBA8-7226-441E-9EB4-97C011BFFFA1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4117670"/>
              <a:ext cx="7886700" cy="23497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altLang="zh-CN" sz="3600" dirty="0">
                  <a:latin typeface="Verdana Pro Cond SemiBold" panose="020B0706030504040204" pitchFamily="34" charset="0"/>
                </a:rPr>
                <a:t>P</a:t>
              </a:r>
              <a:r>
                <a:rPr lang="en-US" sz="3600" dirty="0">
                  <a:latin typeface="Verdana Pro Cond SemiBold" panose="020B0706030504040204" pitchFamily="34" charset="0"/>
                </a:rPr>
                <a:t>lease visit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3600" dirty="0">
                <a:solidFill>
                  <a:srgbClr val="FFFFFF"/>
                </a:solidFill>
                <a:latin typeface="Verdana Pro Cond SemiBold" panose="020B0706030504040204" pitchFamily="34" charset="0"/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3600" dirty="0">
                  <a:latin typeface="Verdana Pro Cond SemiBold" panose="020B0706030504040204" pitchFamily="34" charset="0"/>
                </a:rPr>
                <a:t>For more details about our detector, analysis, and physics results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3600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2E9F8BC-85E8-4527-BBAA-39372210A59B}"/>
                </a:ext>
              </a:extLst>
            </p:cNvPr>
            <p:cNvSpPr/>
            <p:nvPr/>
          </p:nvSpPr>
          <p:spPr>
            <a:xfrm>
              <a:off x="1808596" y="4753668"/>
              <a:ext cx="5526807" cy="513021"/>
            </a:xfrm>
            <a:prstGeom prst="roundRect">
              <a:avLst/>
            </a:prstGeom>
            <a:ln w="381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/>
                <a:t>     </a:t>
              </a:r>
              <a:r>
                <a:rPr lang="en-US" sz="3200" dirty="0">
                  <a:solidFill>
                    <a:schemeClr val="tx1">
                      <a:lumMod val="65000"/>
                    </a:schemeClr>
                  </a:solidFill>
                </a:rPr>
                <a:t>https://</a:t>
              </a:r>
              <a:r>
                <a:rPr lang="en-US" sz="3200" dirty="0"/>
                <a:t>AMS02.space</a:t>
              </a:r>
            </a:p>
          </p:txBody>
        </p:sp>
        <p:pic>
          <p:nvPicPr>
            <p:cNvPr id="11" name="Graphic 10" descr="World">
              <a:extLst>
                <a:ext uri="{FF2B5EF4-FFF2-40B4-BE49-F238E27FC236}">
                  <a16:creationId xmlns:a16="http://schemas.microsoft.com/office/drawing/2014/main" id="{32012013-9D91-49EB-9DED-9E5B2586A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78094" y="4809251"/>
              <a:ext cx="435155" cy="435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0439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building, fence, transport, satellite&#10;&#10;Description automatically generated">
            <a:extLst>
              <a:ext uri="{FF2B5EF4-FFF2-40B4-BE49-F238E27FC236}">
                <a16:creationId xmlns:a16="http://schemas.microsoft.com/office/drawing/2014/main" id="{EEC30688-4712-429D-B5CA-441A537BC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r="1998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D3E7B6-EBF6-EE4C-ACF5-90C2B6B8F421}"/>
              </a:ext>
            </a:extLst>
          </p:cNvPr>
          <p:cNvGrpSpPr/>
          <p:nvPr/>
        </p:nvGrpSpPr>
        <p:grpSpPr>
          <a:xfrm>
            <a:off x="628650" y="4117670"/>
            <a:ext cx="7886700" cy="2349742"/>
            <a:chOff x="628650" y="4117670"/>
            <a:chExt cx="7886700" cy="2349742"/>
          </a:xfrm>
        </p:grpSpPr>
        <p:sp>
          <p:nvSpPr>
            <p:cNvPr id="6" name="Content Placeholder 8">
              <a:extLst>
                <a:ext uri="{FF2B5EF4-FFF2-40B4-BE49-F238E27FC236}">
                  <a16:creationId xmlns:a16="http://schemas.microsoft.com/office/drawing/2014/main" id="{0E64BBA8-7226-441E-9EB4-97C011BFFFA1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4117670"/>
              <a:ext cx="7886700" cy="23497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altLang="zh-CN" sz="3600" dirty="0">
                  <a:solidFill>
                    <a:srgbClr val="FFFFFF"/>
                  </a:solidFill>
                  <a:latin typeface="Verdana Pro Cond SemiBold" panose="020B0706030504040204" pitchFamily="34" charset="0"/>
                </a:rPr>
                <a:t>P</a:t>
              </a:r>
              <a:r>
                <a:rPr lang="en-US" sz="3600" dirty="0">
                  <a:solidFill>
                    <a:srgbClr val="FFFFFF"/>
                  </a:solidFill>
                  <a:latin typeface="Verdana Pro Cond SemiBold" panose="020B0706030504040204" pitchFamily="34" charset="0"/>
                </a:rPr>
                <a:t>lease visit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3600" dirty="0">
                <a:solidFill>
                  <a:srgbClr val="FFFFFF"/>
                </a:solidFill>
                <a:latin typeface="Verdana Pro Cond SemiBold" panose="020B0706030504040204" pitchFamily="34" charset="0"/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3600" dirty="0">
                  <a:solidFill>
                    <a:srgbClr val="FFFFFF"/>
                  </a:solidFill>
                  <a:latin typeface="Verdana Pro Cond SemiBold" panose="020B0706030504040204" pitchFamily="34" charset="0"/>
                </a:rPr>
                <a:t>For more details about our detector, analysis, and physics results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3600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B4D04AD-A11B-41F4-8CE4-46ED1D68BF3D}"/>
                </a:ext>
              </a:extLst>
            </p:cNvPr>
            <p:cNvSpPr/>
            <p:nvPr/>
          </p:nvSpPr>
          <p:spPr>
            <a:xfrm>
              <a:off x="1808596" y="4753668"/>
              <a:ext cx="5526807" cy="513021"/>
            </a:xfrm>
            <a:prstGeom prst="roundRect">
              <a:avLst/>
            </a:prstGeom>
            <a:ln w="381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/>
                <a:t>     </a:t>
              </a:r>
              <a:r>
                <a:rPr lang="en-US" sz="3200" dirty="0">
                  <a:solidFill>
                    <a:schemeClr val="tx1">
                      <a:lumMod val="65000"/>
                    </a:schemeClr>
                  </a:solidFill>
                </a:rPr>
                <a:t>https://</a:t>
              </a:r>
              <a:r>
                <a:rPr lang="en-US" sz="3200" dirty="0"/>
                <a:t>AMS02.space</a:t>
              </a:r>
            </a:p>
          </p:txBody>
        </p:sp>
        <p:pic>
          <p:nvPicPr>
            <p:cNvPr id="8" name="Graphic 7" descr="World">
              <a:extLst>
                <a:ext uri="{FF2B5EF4-FFF2-40B4-BE49-F238E27FC236}">
                  <a16:creationId xmlns:a16="http://schemas.microsoft.com/office/drawing/2014/main" id="{0238B5BE-2071-4931-9EC3-6CD9E2DBF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78094" y="4809251"/>
              <a:ext cx="435155" cy="435155"/>
            </a:xfrm>
            <a:prstGeom prst="rect">
              <a:avLst/>
            </a:prstGeom>
          </p:spPr>
        </p:pic>
      </p:grpSp>
      <p:pic>
        <p:nvPicPr>
          <p:cNvPr id="10" name="Picture 9" descr="A picture containing building, fence, transport, satellite&#10;&#10;Description automatically generated">
            <a:extLst>
              <a:ext uri="{FF2B5EF4-FFF2-40B4-BE49-F238E27FC236}">
                <a16:creationId xmlns:a16="http://schemas.microsoft.com/office/drawing/2014/main" id="{A2D834A7-1503-4A40-8E1D-2DFD998639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98" b="44546"/>
          <a:stretch/>
        </p:blipFill>
        <p:spPr>
          <a:xfrm>
            <a:off x="20" y="-30269"/>
            <a:ext cx="9143980" cy="38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48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aptop">
            <a:extLst>
              <a:ext uri="{FF2B5EF4-FFF2-40B4-BE49-F238E27FC236}">
                <a16:creationId xmlns:a16="http://schemas.microsoft.com/office/drawing/2014/main" id="{A7A41432-AB74-418F-9692-26CA6DC8C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921" b="16917"/>
          <a:stretch/>
        </p:blipFill>
        <p:spPr>
          <a:xfrm>
            <a:off x="729241" y="1953436"/>
            <a:ext cx="4823771" cy="314325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9A2AE-3892-409C-ABD6-47FA5CE13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015" y="2328086"/>
            <a:ext cx="3164890" cy="1898650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1F818D-492B-4186-BD51-F7DAE6C21CDC}"/>
              </a:ext>
            </a:extLst>
          </p:cNvPr>
          <p:cNvSpPr/>
          <p:nvPr/>
        </p:nvSpPr>
        <p:spPr>
          <a:xfrm>
            <a:off x="1133355" y="895301"/>
            <a:ext cx="7193097" cy="701461"/>
          </a:xfrm>
          <a:prstGeom prst="round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    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en-US" sz="4000" dirty="0"/>
              <a:t>AMS02.space</a:t>
            </a:r>
          </a:p>
        </p:txBody>
      </p:sp>
      <p:pic>
        <p:nvPicPr>
          <p:cNvPr id="11" name="Graphic 10" descr="World">
            <a:extLst>
              <a:ext uri="{FF2B5EF4-FFF2-40B4-BE49-F238E27FC236}">
                <a16:creationId xmlns:a16="http://schemas.microsoft.com/office/drawing/2014/main" id="{28305114-C20D-4C7C-B765-4AA50F289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7332" y="931290"/>
            <a:ext cx="629482" cy="6294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1AE2D5-0F10-4994-A67F-EF1AFE84DA9A}"/>
              </a:ext>
            </a:extLst>
          </p:cNvPr>
          <p:cNvSpPr/>
          <p:nvPr/>
        </p:nvSpPr>
        <p:spPr>
          <a:xfrm>
            <a:off x="1598272" y="5146158"/>
            <a:ext cx="6263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Verdana Pro Cond SemiBold" panose="020B0706030504040204" pitchFamily="34" charset="0"/>
              </a:rPr>
              <a:t>For more details about our detector, analysis, and physics results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3C9CDE-B47D-8D48-B51F-7DE0D5805616}"/>
              </a:ext>
            </a:extLst>
          </p:cNvPr>
          <p:cNvGrpSpPr/>
          <p:nvPr/>
        </p:nvGrpSpPr>
        <p:grpSpPr>
          <a:xfrm>
            <a:off x="6193901" y="2238282"/>
            <a:ext cx="1379926" cy="2529863"/>
            <a:chOff x="6193901" y="2238282"/>
            <a:chExt cx="1379926" cy="25298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8D4F78-790A-460B-AFFA-C58DE221F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5145" y="2582086"/>
              <a:ext cx="1049402" cy="1866940"/>
            </a:xfrm>
            <a:prstGeom prst="rect">
              <a:avLst/>
            </a:prstGeom>
          </p:spPr>
        </p:pic>
        <p:sp>
          <p:nvSpPr>
            <p:cNvPr id="15" name="Graphic 6" descr="Smart Phone">
              <a:extLst>
                <a:ext uri="{FF2B5EF4-FFF2-40B4-BE49-F238E27FC236}">
                  <a16:creationId xmlns:a16="http://schemas.microsoft.com/office/drawing/2014/main" id="{13E9EB36-0A04-4C1A-B5B3-FC286FACECF3}"/>
                </a:ext>
              </a:extLst>
            </p:cNvPr>
            <p:cNvSpPr/>
            <p:nvPr/>
          </p:nvSpPr>
          <p:spPr>
            <a:xfrm>
              <a:off x="6193901" y="2238282"/>
              <a:ext cx="1379926" cy="2529863"/>
            </a:xfrm>
            <a:custGeom>
              <a:avLst/>
              <a:gdLst>
                <a:gd name="connsiteX0" fmla="*/ 1207435 w 1379925"/>
                <a:gd name="connsiteY0" fmla="*/ 2184882 h 2529863"/>
                <a:gd name="connsiteX1" fmla="*/ 172491 w 1379925"/>
                <a:gd name="connsiteY1" fmla="*/ 2184882 h 2529863"/>
                <a:gd name="connsiteX2" fmla="*/ 172491 w 1379925"/>
                <a:gd name="connsiteY2" fmla="*/ 344981 h 2529863"/>
                <a:gd name="connsiteX3" fmla="*/ 1207435 w 1379925"/>
                <a:gd name="connsiteY3" fmla="*/ 344981 h 2529863"/>
                <a:gd name="connsiteX4" fmla="*/ 1207435 w 1379925"/>
                <a:gd name="connsiteY4" fmla="*/ 2184882 h 2529863"/>
                <a:gd name="connsiteX5" fmla="*/ 574969 w 1379925"/>
                <a:gd name="connsiteY5" fmla="*/ 114994 h 2529863"/>
                <a:gd name="connsiteX6" fmla="*/ 804957 w 1379925"/>
                <a:gd name="connsiteY6" fmla="*/ 114994 h 2529863"/>
                <a:gd name="connsiteX7" fmla="*/ 862453 w 1379925"/>
                <a:gd name="connsiteY7" fmla="*/ 172491 h 2529863"/>
                <a:gd name="connsiteX8" fmla="*/ 804957 w 1379925"/>
                <a:gd name="connsiteY8" fmla="*/ 229988 h 2529863"/>
                <a:gd name="connsiteX9" fmla="*/ 574969 w 1379925"/>
                <a:gd name="connsiteY9" fmla="*/ 229988 h 2529863"/>
                <a:gd name="connsiteX10" fmla="*/ 517472 w 1379925"/>
                <a:gd name="connsiteY10" fmla="*/ 172491 h 2529863"/>
                <a:gd name="connsiteX11" fmla="*/ 574969 w 1379925"/>
                <a:gd name="connsiteY11" fmla="*/ 114994 h 2529863"/>
                <a:gd name="connsiteX12" fmla="*/ 1322429 w 1379925"/>
                <a:gd name="connsiteY12" fmla="*/ 0 h 2529863"/>
                <a:gd name="connsiteX13" fmla="*/ 57497 w 1379925"/>
                <a:gd name="connsiteY13" fmla="*/ 0 h 2529863"/>
                <a:gd name="connsiteX14" fmla="*/ 0 w 1379925"/>
                <a:gd name="connsiteY14" fmla="*/ 57497 h 2529863"/>
                <a:gd name="connsiteX15" fmla="*/ 0 w 1379925"/>
                <a:gd name="connsiteY15" fmla="*/ 2472367 h 2529863"/>
                <a:gd name="connsiteX16" fmla="*/ 57497 w 1379925"/>
                <a:gd name="connsiteY16" fmla="*/ 2529864 h 2529863"/>
                <a:gd name="connsiteX17" fmla="*/ 1322429 w 1379925"/>
                <a:gd name="connsiteY17" fmla="*/ 2529864 h 2529863"/>
                <a:gd name="connsiteX18" fmla="*/ 1379926 w 1379925"/>
                <a:gd name="connsiteY18" fmla="*/ 2472367 h 2529863"/>
                <a:gd name="connsiteX19" fmla="*/ 1379926 w 1379925"/>
                <a:gd name="connsiteY19" fmla="*/ 57497 h 2529863"/>
                <a:gd name="connsiteX20" fmla="*/ 1322429 w 1379925"/>
                <a:gd name="connsiteY20" fmla="*/ 0 h 252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79925" h="2529863">
                  <a:moveTo>
                    <a:pt x="1207435" y="2184882"/>
                  </a:moveTo>
                  <a:lnTo>
                    <a:pt x="172491" y="2184882"/>
                  </a:lnTo>
                  <a:lnTo>
                    <a:pt x="172491" y="344981"/>
                  </a:lnTo>
                  <a:lnTo>
                    <a:pt x="1207435" y="344981"/>
                  </a:lnTo>
                  <a:lnTo>
                    <a:pt x="1207435" y="2184882"/>
                  </a:lnTo>
                  <a:close/>
                  <a:moveTo>
                    <a:pt x="574969" y="114994"/>
                  </a:moveTo>
                  <a:lnTo>
                    <a:pt x="804957" y="114994"/>
                  </a:lnTo>
                  <a:cubicBezTo>
                    <a:pt x="836580" y="114994"/>
                    <a:pt x="862453" y="140867"/>
                    <a:pt x="862453" y="172491"/>
                  </a:cubicBezTo>
                  <a:cubicBezTo>
                    <a:pt x="862453" y="204114"/>
                    <a:pt x="836580" y="229988"/>
                    <a:pt x="804957" y="229988"/>
                  </a:cubicBezTo>
                  <a:lnTo>
                    <a:pt x="574969" y="229988"/>
                  </a:lnTo>
                  <a:cubicBezTo>
                    <a:pt x="543346" y="229988"/>
                    <a:pt x="517472" y="204114"/>
                    <a:pt x="517472" y="172491"/>
                  </a:cubicBezTo>
                  <a:cubicBezTo>
                    <a:pt x="517472" y="140867"/>
                    <a:pt x="543346" y="114994"/>
                    <a:pt x="574969" y="114994"/>
                  </a:cubicBezTo>
                  <a:close/>
                  <a:moveTo>
                    <a:pt x="1322429" y="0"/>
                  </a:moveTo>
                  <a:lnTo>
                    <a:pt x="57497" y="0"/>
                  </a:lnTo>
                  <a:cubicBezTo>
                    <a:pt x="25874" y="0"/>
                    <a:pt x="0" y="25874"/>
                    <a:pt x="0" y="57497"/>
                  </a:cubicBezTo>
                  <a:lnTo>
                    <a:pt x="0" y="2472367"/>
                  </a:lnTo>
                  <a:cubicBezTo>
                    <a:pt x="0" y="2503990"/>
                    <a:pt x="25874" y="2529864"/>
                    <a:pt x="57497" y="2529864"/>
                  </a:cubicBezTo>
                  <a:lnTo>
                    <a:pt x="1322429" y="2529864"/>
                  </a:lnTo>
                  <a:cubicBezTo>
                    <a:pt x="1354052" y="2529864"/>
                    <a:pt x="1379926" y="2503990"/>
                    <a:pt x="1379926" y="2472367"/>
                  </a:cubicBezTo>
                  <a:lnTo>
                    <a:pt x="1379926" y="57497"/>
                  </a:lnTo>
                  <a:cubicBezTo>
                    <a:pt x="1379926" y="25874"/>
                    <a:pt x="1354052" y="0"/>
                    <a:pt x="1322429" y="0"/>
                  </a:cubicBezTo>
                  <a:close/>
                </a:path>
              </a:pathLst>
            </a:custGeom>
            <a:solidFill>
              <a:schemeClr val="lt1"/>
            </a:solidFill>
            <a:ln w="38100" cap="flat">
              <a:solidFill>
                <a:schemeClr val="bg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233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8D4F78-790A-460B-AFFA-C58DE221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145" y="2582086"/>
            <a:ext cx="1049402" cy="1866940"/>
          </a:xfrm>
          <a:prstGeom prst="rect">
            <a:avLst/>
          </a:prstGeom>
        </p:spPr>
      </p:pic>
      <p:pic>
        <p:nvPicPr>
          <p:cNvPr id="5" name="Content Placeholder 4" descr="Laptop">
            <a:extLst>
              <a:ext uri="{FF2B5EF4-FFF2-40B4-BE49-F238E27FC236}">
                <a16:creationId xmlns:a16="http://schemas.microsoft.com/office/drawing/2014/main" id="{A7A41432-AB74-418F-9692-26CA6DC8C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921" b="16917"/>
          <a:stretch/>
        </p:blipFill>
        <p:spPr>
          <a:xfrm>
            <a:off x="729241" y="1953436"/>
            <a:ext cx="4823771" cy="314325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9A2AE-3892-409C-ABD6-47FA5CE13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015" y="2328086"/>
            <a:ext cx="3164890" cy="189865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Graphic 6" descr="Smart Phone">
            <a:extLst>
              <a:ext uri="{FF2B5EF4-FFF2-40B4-BE49-F238E27FC236}">
                <a16:creationId xmlns:a16="http://schemas.microsoft.com/office/drawing/2014/main" id="{13E9EB36-0A04-4C1A-B5B3-FC286FACE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3938" y="2123288"/>
            <a:ext cx="2759851" cy="275985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1F818D-492B-4186-BD51-F7DAE6C21CDC}"/>
              </a:ext>
            </a:extLst>
          </p:cNvPr>
          <p:cNvSpPr/>
          <p:nvPr/>
        </p:nvSpPr>
        <p:spPr>
          <a:xfrm>
            <a:off x="1133355" y="895301"/>
            <a:ext cx="7193097" cy="701461"/>
          </a:xfrm>
          <a:prstGeom prst="round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    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en-US" sz="4000" dirty="0"/>
              <a:t>AMS02.space</a:t>
            </a:r>
          </a:p>
        </p:txBody>
      </p:sp>
      <p:pic>
        <p:nvPicPr>
          <p:cNvPr id="11" name="Graphic 10" descr="World">
            <a:extLst>
              <a:ext uri="{FF2B5EF4-FFF2-40B4-BE49-F238E27FC236}">
                <a16:creationId xmlns:a16="http://schemas.microsoft.com/office/drawing/2014/main" id="{28305114-C20D-4C7C-B765-4AA50F2891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7332" y="931290"/>
            <a:ext cx="629482" cy="6294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74778E5-AAC8-4CFB-B4E4-C9385A78D3C2}"/>
              </a:ext>
            </a:extLst>
          </p:cNvPr>
          <p:cNvSpPr/>
          <p:nvPr/>
        </p:nvSpPr>
        <p:spPr>
          <a:xfrm>
            <a:off x="1598272" y="5146158"/>
            <a:ext cx="6263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Verdana Pro Cond SemiBold" panose="020B0706030504040204" pitchFamily="34" charset="0"/>
              </a:rPr>
              <a:t>For more details about our detector, analysis, and physics results</a:t>
            </a:r>
          </a:p>
        </p:txBody>
      </p:sp>
    </p:spTree>
    <p:extLst>
      <p:ext uri="{BB962C8B-B14F-4D97-AF65-F5344CB8AC3E}">
        <p14:creationId xmlns:p14="http://schemas.microsoft.com/office/powerpoint/2010/main" val="411158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127</Words>
  <Application>Microsoft Macintosh PowerPoint</Application>
  <PresentationFormat>On-screen Show (4:3)</PresentationFormat>
  <Paragraphs>27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Verdana Pro Cond</vt:lpstr>
      <vt:lpstr>Verdana Pro Cond SemiBold</vt:lpstr>
      <vt:lpstr>Office Theme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</dc:title>
  <dc:creator>Jiahui Wei</dc:creator>
  <cp:lastModifiedBy>Baosong Shan</cp:lastModifiedBy>
  <cp:revision>13</cp:revision>
  <dcterms:created xsi:type="dcterms:W3CDTF">2019-07-03T15:38:13Z</dcterms:created>
  <dcterms:modified xsi:type="dcterms:W3CDTF">2019-07-05T07:26:40Z</dcterms:modified>
</cp:coreProperties>
</file>